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76" r:id="rId1"/>
  </p:sldMasterIdLst>
  <p:notesMasterIdLst>
    <p:notesMasterId r:id="rId16"/>
  </p:notesMasterIdLst>
  <p:sldIdLst>
    <p:sldId id="256" r:id="rId2"/>
    <p:sldId id="257" r:id="rId3"/>
    <p:sldId id="262" r:id="rId4"/>
    <p:sldId id="263" r:id="rId5"/>
    <p:sldId id="258" r:id="rId6"/>
    <p:sldId id="259" r:id="rId7"/>
    <p:sldId id="271" r:id="rId8"/>
    <p:sldId id="265" r:id="rId9"/>
    <p:sldId id="272" r:id="rId10"/>
    <p:sldId id="266" r:id="rId11"/>
    <p:sldId id="267" r:id="rId12"/>
    <p:sldId id="268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9FD04-AA03-6E4F-A323-FD3767A07AF1}" type="datetimeFigureOut">
              <a:rPr lang="en-US" smtClean="0"/>
              <a:t>3/30/16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9503C-0BE0-CE41-B4CD-383C3DBA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7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503C-0BE0-CE41-B4CD-383C3DBA80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www.boydvision.ca</a:t>
            </a:r>
            <a:r>
              <a:rPr lang="en-US" dirty="0" smtClean="0"/>
              <a:t>/how-custom-</a:t>
            </a:r>
            <a:r>
              <a:rPr lang="en-US" dirty="0" err="1" smtClean="0"/>
              <a:t>lasik</a:t>
            </a:r>
            <a:r>
              <a:rPr lang="en-US" dirty="0" smtClean="0"/>
              <a:t>-works/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503C-0BE0-CE41-B4CD-383C3DBA80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8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www.ophthalmologymanagement.com</a:t>
            </a:r>
            <a:r>
              <a:rPr lang="en-US" dirty="0" smtClean="0"/>
              <a:t>/</a:t>
            </a:r>
            <a:r>
              <a:rPr lang="en-US" dirty="0" err="1" smtClean="0"/>
              <a:t>articleviewer.aspx?articleID</a:t>
            </a:r>
            <a:r>
              <a:rPr lang="en-US" dirty="0" smtClean="0"/>
              <a:t>=102450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www.consumerreports.org</a:t>
            </a:r>
            <a:r>
              <a:rPr lang="en-US" dirty="0" smtClean="0"/>
              <a:t>/</a:t>
            </a:r>
            <a:r>
              <a:rPr lang="en-US" dirty="0" err="1" smtClean="0"/>
              <a:t>cro</a:t>
            </a:r>
            <a:r>
              <a:rPr lang="en-US" dirty="0" smtClean="0"/>
              <a:t>/2013/02/</a:t>
            </a:r>
            <a:r>
              <a:rPr lang="en-US" dirty="0" err="1" smtClean="0"/>
              <a:t>lasik</a:t>
            </a:r>
            <a:r>
              <a:rPr lang="en-US" dirty="0" smtClean="0"/>
              <a:t>-eye-surgery/</a:t>
            </a:r>
            <a:r>
              <a:rPr lang="en-US" dirty="0" err="1" smtClean="0"/>
              <a:t>index.htm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503C-0BE0-CE41-B4CD-383C3DBA80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www.allaboutvision.com</a:t>
            </a:r>
            <a:r>
              <a:rPr lang="en-US" dirty="0" smtClean="0"/>
              <a:t>/</a:t>
            </a:r>
            <a:r>
              <a:rPr lang="en-US" dirty="0" err="1" smtClean="0"/>
              <a:t>ilasik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503C-0BE0-CE41-B4CD-383C3DBA80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503C-0BE0-CE41-B4CD-383C3DBA80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02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http://www.efg2.com/Lab/Graphics/Colors/</a:t>
            </a:r>
            <a:r>
              <a:rPr lang="en-US" baseline="0" dirty="0" err="1" smtClean="0"/>
              <a:t>Chromaticity.htm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503C-0BE0-CE41-B4CD-383C3DBA80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503C-0BE0-CE41-B4CD-383C3DBA80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41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503C-0BE0-CE41-B4CD-383C3DBA80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4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DE9-1358-A940-BC3A-CF5CE7E78C8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C45-BECE-4348-8AE9-8EDC64750D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7FB2C45-BECE-4348-8AE9-8EDC64750DD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DE9-1358-A940-BC3A-CF5CE7E78C8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DE9-1358-A940-BC3A-CF5CE7E78C8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7FB2C45-BECE-4348-8AE9-8EDC64750D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0672DE9-1358-A940-BC3A-CF5CE7E78C8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C45-BECE-4348-8AE9-8EDC64750D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DE9-1358-A940-BC3A-CF5CE7E78C8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7FB2C45-BECE-4348-8AE9-8EDC64750DD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DE9-1358-A940-BC3A-CF5CE7E78C8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7FB2C45-BECE-4348-8AE9-8EDC64750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DE9-1358-A940-BC3A-CF5CE7E78C8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FB2C45-BECE-4348-8AE9-8EDC64750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DE9-1358-A940-BC3A-CF5CE7E78C8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7FB2C45-BECE-4348-8AE9-8EDC64750DD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0672DE9-1358-A940-BC3A-CF5CE7E78C8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0672DE9-1358-A940-BC3A-CF5CE7E78C8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FB2C45-BECE-4348-8AE9-8EDC64750DD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3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3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8868"/>
            <a:ext cx="6400800" cy="21271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Fabian </a:t>
            </a:r>
            <a:r>
              <a:rPr lang="en-US" dirty="0" smtClean="0">
                <a:solidFill>
                  <a:srgbClr val="000000"/>
                </a:solidFill>
              </a:rPr>
              <a:t>Wildenstein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2016 Arizona State-Wide Space Grant Symposium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Mentor: Dr. Jim </a:t>
            </a:r>
            <a:r>
              <a:rPr lang="en-US" dirty="0" err="1" smtClean="0">
                <a:solidFill>
                  <a:srgbClr val="000000"/>
                </a:solidFill>
              </a:rPr>
              <a:t>Schwiegerling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(Professor, Optical </a:t>
            </a:r>
            <a:r>
              <a:rPr lang="en-US" dirty="0" smtClean="0">
                <a:solidFill>
                  <a:srgbClr val="000000"/>
                </a:solidFill>
              </a:rPr>
              <a:t>Sciences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endParaRPr lang="en-US" sz="11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April 16, 2016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3232" y="0"/>
            <a:ext cx="9337232" cy="2705925"/>
          </a:xfrm>
        </p:spPr>
        <p:txBody>
          <a:bodyPr>
            <a:normAutofit/>
          </a:bodyPr>
          <a:lstStyle/>
          <a:p>
            <a:r>
              <a:rPr lang="en-US" sz="3200" b="1" dirty="0"/>
              <a:t>Wavelength-Variable Three-Dimensional Rainbow Camera for Non-invasive Ophthalmic Measurements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4" name="Picture 3" descr="ua_stack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82" y="2598007"/>
            <a:ext cx="2048549" cy="1917855"/>
          </a:xfrm>
          <a:prstGeom prst="rect">
            <a:avLst/>
          </a:prstGeom>
        </p:spPr>
      </p:pic>
      <p:pic>
        <p:nvPicPr>
          <p:cNvPr id="6" name="Picture 5" descr="azsgc_logo_transparent_l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15" y="2454219"/>
            <a:ext cx="1544301" cy="20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3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Geometric Mapping</a:t>
            </a:r>
            <a:endParaRPr lang="en-US" dirty="0"/>
          </a:p>
        </p:txBody>
      </p:sp>
      <p:pic>
        <p:nvPicPr>
          <p:cNvPr id="4" name="Content Placeholder 3" descr="unspecified-42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t="5604" r="3719" b="204"/>
          <a:stretch/>
        </p:blipFill>
        <p:spPr>
          <a:xfrm>
            <a:off x="1060704" y="1611224"/>
            <a:ext cx="6910890" cy="2525165"/>
          </a:xfrm>
        </p:spPr>
      </p:pic>
      <p:pic>
        <p:nvPicPr>
          <p:cNvPr id="6" name="Picture 5" descr="unspecified-4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" t="3608" r="2641" b="75"/>
          <a:stretch/>
        </p:blipFill>
        <p:spPr>
          <a:xfrm>
            <a:off x="1060704" y="4136389"/>
            <a:ext cx="6910890" cy="2454334"/>
          </a:xfrm>
          <a:prstGeom prst="rect">
            <a:avLst/>
          </a:prstGeom>
        </p:spPr>
      </p:pic>
      <p:pic>
        <p:nvPicPr>
          <p:cNvPr id="5" name="Picture 4" descr="ua_stack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4" y="313573"/>
            <a:ext cx="865510" cy="810292"/>
          </a:xfrm>
          <a:prstGeom prst="rect">
            <a:avLst/>
          </a:prstGeom>
        </p:spPr>
      </p:pic>
      <p:pic>
        <p:nvPicPr>
          <p:cNvPr id="7" name="Picture 6" descr="azsgc_white_l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4" y="167108"/>
            <a:ext cx="781150" cy="11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4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Detection of Abnormalities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Future: Develop masks and model eye using Zernike polynomials or other technique</a:t>
            </a:r>
            <a:endParaRPr lang="en-US" dirty="0"/>
          </a:p>
        </p:txBody>
      </p:sp>
      <p:pic>
        <p:nvPicPr>
          <p:cNvPr id="4" name="Picture 3" descr="unspecified-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223"/>
            <a:ext cx="9144000" cy="3125701"/>
          </a:xfrm>
          <a:prstGeom prst="rect">
            <a:avLst/>
          </a:prstGeom>
        </p:spPr>
      </p:pic>
      <p:pic>
        <p:nvPicPr>
          <p:cNvPr id="5" name="Picture 4" descr="ua_stack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4" y="313573"/>
            <a:ext cx="865510" cy="810292"/>
          </a:xfrm>
          <a:prstGeom prst="rect">
            <a:avLst/>
          </a:prstGeom>
        </p:spPr>
      </p:pic>
      <p:pic>
        <p:nvPicPr>
          <p:cNvPr id="6" name="Picture 5" descr="azsgc_white_l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4" y="167108"/>
            <a:ext cx="781150" cy="11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3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13573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Interpretations of Results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Validates fast, inexpensive, and efficient technique for mapping eye/corneal surface</a:t>
            </a:r>
          </a:p>
          <a:p>
            <a:r>
              <a:rPr lang="en-US" dirty="0" smtClean="0"/>
              <a:t>Geometric rendering is </a:t>
            </a:r>
            <a:r>
              <a:rPr lang="en-US" dirty="0" smtClean="0"/>
              <a:t>good</a:t>
            </a:r>
            <a:r>
              <a:rPr lang="en-US" dirty="0" smtClean="0"/>
              <a:t>, </a:t>
            </a:r>
            <a:r>
              <a:rPr lang="en-US" dirty="0" smtClean="0"/>
              <a:t>but </a:t>
            </a:r>
            <a:r>
              <a:rPr lang="en-US" dirty="0" smtClean="0"/>
              <a:t>quality could </a:t>
            </a:r>
            <a:r>
              <a:rPr lang="en-US" dirty="0" smtClean="0"/>
              <a:t>be improved through use of better modeling polynomials</a:t>
            </a:r>
          </a:p>
          <a:p>
            <a:r>
              <a:rPr lang="en-US" dirty="0" smtClean="0"/>
              <a:t>Potential for real time/video analysis</a:t>
            </a:r>
          </a:p>
          <a:p>
            <a:r>
              <a:rPr lang="en-US" dirty="0" smtClean="0"/>
              <a:t>With refinement, technique could become valuable ophthalmological tool</a:t>
            </a:r>
            <a:endParaRPr lang="en-US" dirty="0"/>
          </a:p>
        </p:txBody>
      </p:sp>
      <p:pic>
        <p:nvPicPr>
          <p:cNvPr id="4" name="Picture 3" descr="ua_stack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4" y="313573"/>
            <a:ext cx="865510" cy="810292"/>
          </a:xfrm>
          <a:prstGeom prst="rect">
            <a:avLst/>
          </a:prstGeom>
        </p:spPr>
      </p:pic>
      <p:pic>
        <p:nvPicPr>
          <p:cNvPr id="5" name="Picture 4" descr="azsgc_white_l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4" y="167108"/>
            <a:ext cx="781150" cy="11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8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Dr. Jim </a:t>
            </a:r>
            <a:r>
              <a:rPr lang="en-US" sz="3600" dirty="0" err="1" smtClean="0"/>
              <a:t>Schwiegerling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Eddie </a:t>
            </a:r>
            <a:r>
              <a:rPr lang="en-US" sz="3600" dirty="0" err="1" smtClean="0"/>
              <a:t>LaVilla</a:t>
            </a:r>
            <a:endParaRPr lang="en-US" sz="3600" dirty="0" smtClean="0"/>
          </a:p>
          <a:p>
            <a:r>
              <a:rPr lang="en-US" sz="3600" dirty="0" smtClean="0"/>
              <a:t>NASA Space Grant Consortium</a:t>
            </a:r>
          </a:p>
          <a:p>
            <a:r>
              <a:rPr lang="en-US" sz="3600" dirty="0" smtClean="0"/>
              <a:t>College of Optical Sciences</a:t>
            </a:r>
            <a:endParaRPr lang="en-US" sz="3600" dirty="0"/>
          </a:p>
        </p:txBody>
      </p:sp>
      <p:pic>
        <p:nvPicPr>
          <p:cNvPr id="4" name="Picture 3" descr="ua_stack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4" y="313573"/>
            <a:ext cx="865510" cy="810292"/>
          </a:xfrm>
          <a:prstGeom prst="rect">
            <a:avLst/>
          </a:prstGeom>
        </p:spPr>
      </p:pic>
      <p:pic>
        <p:nvPicPr>
          <p:cNvPr id="5" name="Picture 4" descr="azsgc_white_l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4" y="167108"/>
            <a:ext cx="781150" cy="11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9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8691" y="917970"/>
            <a:ext cx="4590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Thank You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9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56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Refractive Surgery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94071"/>
            <a:ext cx="8229600" cy="248660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Refractive </a:t>
            </a:r>
            <a:r>
              <a:rPr lang="en-US" sz="2400" dirty="0" smtClean="0"/>
              <a:t>eye </a:t>
            </a:r>
            <a:r>
              <a:rPr lang="en-US" sz="2400" dirty="0"/>
              <a:t>s</a:t>
            </a:r>
            <a:r>
              <a:rPr lang="en-US" sz="2400" dirty="0" smtClean="0"/>
              <a:t>urgeries </a:t>
            </a:r>
            <a:r>
              <a:rPr lang="en-US" sz="2400" dirty="0" smtClean="0"/>
              <a:t>relatively new</a:t>
            </a:r>
          </a:p>
          <a:p>
            <a:r>
              <a:rPr lang="en-US" sz="2400" dirty="0" smtClean="0"/>
              <a:t>Surface shape of eye </a:t>
            </a:r>
            <a:r>
              <a:rPr lang="en-US" sz="2400" dirty="0" smtClean="0"/>
              <a:t>determines </a:t>
            </a:r>
            <a:r>
              <a:rPr lang="en-US" sz="2400" dirty="0" smtClean="0"/>
              <a:t>optical properties</a:t>
            </a:r>
          </a:p>
          <a:p>
            <a:r>
              <a:rPr lang="en-US" sz="2400" dirty="0" smtClean="0"/>
              <a:t>Purpose: </a:t>
            </a:r>
            <a:r>
              <a:rPr lang="en-US" sz="2400" dirty="0" smtClean="0"/>
              <a:t>reshape </a:t>
            </a:r>
            <a:r>
              <a:rPr lang="en-US" sz="2400" dirty="0" smtClean="0"/>
              <a:t>refractive elements in the eye </a:t>
            </a:r>
            <a:r>
              <a:rPr lang="en-US" sz="2400" dirty="0" smtClean="0"/>
              <a:t>to </a:t>
            </a:r>
            <a:r>
              <a:rPr lang="en-US" sz="2400" dirty="0" smtClean="0"/>
              <a:t>correct sight problems</a:t>
            </a:r>
          </a:p>
          <a:p>
            <a:r>
              <a:rPr lang="en-US" sz="2400" dirty="0" smtClean="0"/>
              <a:t>Procedures typically permanent</a:t>
            </a:r>
            <a:endParaRPr lang="en-US" sz="2400" dirty="0"/>
          </a:p>
        </p:txBody>
      </p:sp>
      <p:pic>
        <p:nvPicPr>
          <p:cNvPr id="6" name="Picture 5" descr="47a5c8_e713332b839c4025b61278a53e6677c4.jpg_srz_p_445_320_75_22_0.50_1.20_0.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550" r="11" b="2301"/>
          <a:stretch/>
        </p:blipFill>
        <p:spPr>
          <a:xfrm>
            <a:off x="2402188" y="4044078"/>
            <a:ext cx="3850921" cy="2330493"/>
          </a:xfrm>
          <a:prstGeom prst="rect">
            <a:avLst/>
          </a:prstGeom>
        </p:spPr>
      </p:pic>
      <p:pic>
        <p:nvPicPr>
          <p:cNvPr id="5" name="Picture 4" descr="ua_stack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4" y="313573"/>
            <a:ext cx="865510" cy="810292"/>
          </a:xfrm>
          <a:prstGeom prst="rect">
            <a:avLst/>
          </a:prstGeom>
        </p:spPr>
      </p:pic>
      <p:pic>
        <p:nvPicPr>
          <p:cNvPr id="4" name="Picture 3" descr="azsgc_white_l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4" y="167108"/>
            <a:ext cx="781150" cy="11092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3940" y="6374571"/>
            <a:ext cx="151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BoydVision</a:t>
            </a:r>
            <a:r>
              <a:rPr lang="en-US" sz="1200" dirty="0" smtClean="0"/>
              <a:t> (2016)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073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812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Incision </a:t>
            </a:r>
            <a:r>
              <a:rPr lang="en-US" dirty="0" smtClean="0"/>
              <a:t>Procedures</a:t>
            </a:r>
            <a:endParaRPr lang="en-US" dirty="0" smtClean="0"/>
          </a:p>
          <a:p>
            <a:pPr lvl="1"/>
            <a:r>
              <a:rPr lang="en-US" dirty="0" smtClean="0"/>
              <a:t>Controlled incisions to alter the shape of the cornea</a:t>
            </a:r>
          </a:p>
          <a:p>
            <a:r>
              <a:rPr lang="en-US" dirty="0" smtClean="0"/>
              <a:t>Surface/Flap Procedures</a:t>
            </a:r>
          </a:p>
          <a:p>
            <a:pPr lvl="1"/>
            <a:r>
              <a:rPr lang="en-US" dirty="0" smtClean="0"/>
              <a:t>Surface: </a:t>
            </a:r>
            <a:r>
              <a:rPr lang="en-US" dirty="0" err="1" smtClean="0"/>
              <a:t>Excimer</a:t>
            </a:r>
            <a:r>
              <a:rPr lang="en-US" dirty="0" smtClean="0"/>
              <a:t> laser used to ablate outer layer of cornea, epithelium, and connective tissue</a:t>
            </a:r>
          </a:p>
          <a:p>
            <a:pPr lvl="1"/>
            <a:r>
              <a:rPr lang="en-US" dirty="0" smtClean="0"/>
              <a:t>Flap: Thin flap of corneal tissue </a:t>
            </a:r>
            <a:r>
              <a:rPr lang="en-US" dirty="0" smtClean="0"/>
              <a:t>folded back, </a:t>
            </a:r>
            <a:r>
              <a:rPr lang="en-US" dirty="0" err="1" smtClean="0"/>
              <a:t>excimer</a:t>
            </a:r>
            <a:r>
              <a:rPr lang="en-US" dirty="0" smtClean="0"/>
              <a:t> laser used to precisely ablate and reshape the </a:t>
            </a:r>
            <a:r>
              <a:rPr lang="en-US" dirty="0" smtClean="0"/>
              <a:t>interior cornea. Flap is then replaced</a:t>
            </a:r>
            <a:endParaRPr lang="en-US" dirty="0" smtClean="0"/>
          </a:p>
        </p:txBody>
      </p:sp>
      <p:pic>
        <p:nvPicPr>
          <p:cNvPr id="4" name="Picture 3" descr="omd_january_a07_fig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78" y="1600200"/>
            <a:ext cx="2914566" cy="2336103"/>
          </a:xfrm>
          <a:prstGeom prst="rect">
            <a:avLst/>
          </a:prstGeom>
        </p:spPr>
      </p:pic>
      <p:pic>
        <p:nvPicPr>
          <p:cNvPr id="6" name="Picture 5" descr="ua_stack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4" y="313573"/>
            <a:ext cx="865510" cy="810292"/>
          </a:xfrm>
          <a:prstGeom prst="rect">
            <a:avLst/>
          </a:prstGeom>
        </p:spPr>
      </p:pic>
      <p:pic>
        <p:nvPicPr>
          <p:cNvPr id="7" name="Picture 6" descr="azsgc_white_l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4" y="167108"/>
            <a:ext cx="781150" cy="1109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2740" y="3892240"/>
            <a:ext cx="1468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Devgan</a:t>
            </a:r>
            <a:r>
              <a:rPr lang="en-US" sz="1200" dirty="0" smtClean="0"/>
              <a:t>, U. (2009)</a:t>
            </a:r>
            <a:endParaRPr lang="en-US" sz="1200" dirty="0"/>
          </a:p>
        </p:txBody>
      </p:sp>
      <p:pic>
        <p:nvPicPr>
          <p:cNvPr id="9" name="Picture 8" descr="lasi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29" y="4425181"/>
            <a:ext cx="2026050" cy="1688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4306" y="6113556"/>
            <a:ext cx="197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Consumer Reports (2013)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925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With Laser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1865" y="1440343"/>
            <a:ext cx="4500174" cy="5238396"/>
          </a:xfrm>
        </p:spPr>
        <p:txBody>
          <a:bodyPr>
            <a:normAutofit/>
          </a:bodyPr>
          <a:lstStyle/>
          <a:p>
            <a:r>
              <a:rPr lang="en-US" dirty="0" smtClean="0"/>
              <a:t>Must know current eye shape</a:t>
            </a:r>
          </a:p>
          <a:p>
            <a:pPr lvl="1"/>
            <a:r>
              <a:rPr lang="en-US" dirty="0" smtClean="0"/>
              <a:t>Precise eye measurements needed before surgery</a:t>
            </a:r>
          </a:p>
          <a:p>
            <a:r>
              <a:rPr lang="en-US" dirty="0" smtClean="0"/>
              <a:t>Based on personalized eye maps, the laser is programmed to reshape the cornea in a specific way to obtain the desired curvature</a:t>
            </a:r>
            <a:endParaRPr lang="en-US" dirty="0"/>
          </a:p>
        </p:txBody>
      </p:sp>
      <p:pic>
        <p:nvPicPr>
          <p:cNvPr id="4" name="Picture 3" descr="AMO_Whatis_DT_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51" y="2356123"/>
            <a:ext cx="3935501" cy="2914731"/>
          </a:xfrm>
          <a:prstGeom prst="rect">
            <a:avLst/>
          </a:prstGeom>
        </p:spPr>
      </p:pic>
      <p:pic>
        <p:nvPicPr>
          <p:cNvPr id="5" name="Picture 4" descr="ua_stack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4" y="313573"/>
            <a:ext cx="865510" cy="810292"/>
          </a:xfrm>
          <a:prstGeom prst="rect">
            <a:avLst/>
          </a:prstGeom>
        </p:spPr>
      </p:pic>
      <p:pic>
        <p:nvPicPr>
          <p:cNvPr id="6" name="Picture 5" descr="azsgc_white_l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4" y="167108"/>
            <a:ext cx="781150" cy="1109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5526" y="5270854"/>
            <a:ext cx="1836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About Vision (2016)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379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Create system to quickly and accurately map the outer surface of the </a:t>
            </a:r>
            <a:r>
              <a:rPr lang="en-US" sz="3200" dirty="0" smtClean="0"/>
              <a:t>eye</a:t>
            </a:r>
          </a:p>
          <a:p>
            <a:pPr lvl="1"/>
            <a:r>
              <a:rPr lang="en-US" sz="2800" dirty="0"/>
              <a:t>System must create three-dimensional model using </a:t>
            </a:r>
            <a:r>
              <a:rPr lang="en-US" sz="2800" dirty="0" smtClean="0"/>
              <a:t>two-</a:t>
            </a:r>
            <a:r>
              <a:rPr lang="en-US" sz="2800" dirty="0"/>
              <a:t>dimensional image</a:t>
            </a:r>
          </a:p>
          <a:p>
            <a:pPr lvl="1"/>
            <a:r>
              <a:rPr lang="en-US" sz="2800" dirty="0"/>
              <a:t>Model must have the capability to reproduce the geometry of </a:t>
            </a:r>
            <a:r>
              <a:rPr lang="en-US" sz="2800" dirty="0" smtClean="0"/>
              <a:t>reflective structures of eye (i.e. the sclera)</a:t>
            </a:r>
            <a:endParaRPr lang="en-US" sz="2800" dirty="0"/>
          </a:p>
        </p:txBody>
      </p:sp>
      <p:pic>
        <p:nvPicPr>
          <p:cNvPr id="4" name="Picture 3" descr="ua_stack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4" y="313573"/>
            <a:ext cx="865510" cy="810292"/>
          </a:xfrm>
          <a:prstGeom prst="rect">
            <a:avLst/>
          </a:prstGeom>
        </p:spPr>
      </p:pic>
      <p:pic>
        <p:nvPicPr>
          <p:cNvPr id="5" name="Picture 4" descr="azsgc_white_l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4" y="167108"/>
            <a:ext cx="781150" cy="11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1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" y="313573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Rainbow Camera Mapping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Rainbow </a:t>
            </a:r>
            <a:r>
              <a:rPr lang="en-US" dirty="0" smtClean="0"/>
              <a:t>fan </a:t>
            </a:r>
            <a:r>
              <a:rPr lang="en-US" dirty="0"/>
              <a:t>p</a:t>
            </a:r>
            <a:r>
              <a:rPr lang="en-US" dirty="0" smtClean="0"/>
              <a:t>attern </a:t>
            </a:r>
            <a:r>
              <a:rPr lang="en-US" dirty="0" smtClean="0"/>
              <a:t>projected onto object using white light source and linear variable wavelength filter</a:t>
            </a:r>
          </a:p>
        </p:txBody>
      </p:sp>
      <p:pic>
        <p:nvPicPr>
          <p:cNvPr id="5" name="Picture 4" descr="DSC_01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43" y="3122558"/>
            <a:ext cx="4521555" cy="3003605"/>
          </a:xfrm>
          <a:prstGeom prst="rect">
            <a:avLst/>
          </a:prstGeom>
        </p:spPr>
      </p:pic>
      <p:pic>
        <p:nvPicPr>
          <p:cNvPr id="6" name="Picture 5" descr="ua_stack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4" y="313573"/>
            <a:ext cx="865510" cy="810292"/>
          </a:xfrm>
          <a:prstGeom prst="rect">
            <a:avLst/>
          </a:prstGeom>
        </p:spPr>
      </p:pic>
      <p:pic>
        <p:nvPicPr>
          <p:cNvPr id="7" name="Picture 6" descr="azsgc_white_l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4" y="167108"/>
            <a:ext cx="781150" cy="1109233"/>
          </a:xfrm>
          <a:prstGeom prst="rect">
            <a:avLst/>
          </a:prstGeom>
        </p:spPr>
      </p:pic>
      <p:pic>
        <p:nvPicPr>
          <p:cNvPr id="8" name="Picture 7" descr="unspecified-4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122558"/>
            <a:ext cx="3695580" cy="29764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1805" y="6061120"/>
            <a:ext cx="108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Geng</a:t>
            </a:r>
            <a:r>
              <a:rPr lang="en-US" sz="1200" dirty="0" smtClean="0"/>
              <a:t> (1996)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245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593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Rainbow Camera Mapping </a:t>
            </a:r>
            <a:br>
              <a:rPr lang="en-US" dirty="0"/>
            </a:br>
            <a:r>
              <a:rPr lang="en-US" dirty="0"/>
              <a:t>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picture of rainbow </a:t>
            </a:r>
            <a:r>
              <a:rPr lang="en-US" dirty="0" smtClean="0"/>
              <a:t>pattern</a:t>
            </a:r>
          </a:p>
          <a:p>
            <a:r>
              <a:rPr lang="en-US" dirty="0" smtClean="0"/>
              <a:t>RGB values extracted from each pixel, converted into </a:t>
            </a:r>
            <a:r>
              <a:rPr lang="en-US" dirty="0" err="1" smtClean="0"/>
              <a:t>tristimulus</a:t>
            </a:r>
            <a:r>
              <a:rPr lang="en-US" dirty="0" smtClean="0"/>
              <a:t> and then chromaticity information</a:t>
            </a:r>
          </a:p>
          <a:p>
            <a:r>
              <a:rPr lang="en-US" dirty="0" smtClean="0"/>
              <a:t>Chromaticity information used to extract wavelength information from each pixel</a:t>
            </a:r>
          </a:p>
          <a:p>
            <a:endParaRPr lang="en-US" dirty="0"/>
          </a:p>
        </p:txBody>
      </p:sp>
      <p:pic>
        <p:nvPicPr>
          <p:cNvPr id="4" name="Picture 3" descr="CIE19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75" y="4152504"/>
            <a:ext cx="2162943" cy="2162943"/>
          </a:xfrm>
          <a:prstGeom prst="rect">
            <a:avLst/>
          </a:prstGeom>
        </p:spPr>
      </p:pic>
      <p:pic>
        <p:nvPicPr>
          <p:cNvPr id="6" name="Picture 5" descr="DSC_126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27085" r="33998" b="25625"/>
          <a:stretch/>
        </p:blipFill>
        <p:spPr>
          <a:xfrm>
            <a:off x="474317" y="4152504"/>
            <a:ext cx="4063063" cy="216237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880880" y="4819341"/>
            <a:ext cx="1392352" cy="6731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a_stack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4" y="313573"/>
            <a:ext cx="865510" cy="810292"/>
          </a:xfrm>
          <a:prstGeom prst="rect">
            <a:avLst/>
          </a:prstGeom>
        </p:spPr>
      </p:pic>
      <p:pic>
        <p:nvPicPr>
          <p:cNvPr id="9" name="Picture 8" descr="azsgc_white_l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4" y="167108"/>
            <a:ext cx="781150" cy="11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6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13573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Rainbow Camera Mapping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/>
              <a:t>geometric profiling </a:t>
            </a:r>
            <a:r>
              <a:rPr lang="en-US" dirty="0" smtClean="0"/>
              <a:t>algorithm based on system setup </a:t>
            </a:r>
            <a:r>
              <a:rPr lang="en-US" dirty="0" smtClean="0"/>
              <a:t>to create position rendering of object </a:t>
            </a:r>
            <a:r>
              <a:rPr lang="en-US" dirty="0" smtClean="0"/>
              <a:t>from </a:t>
            </a:r>
            <a:r>
              <a:rPr lang="en-US" dirty="0" smtClean="0"/>
              <a:t>reflected wavelengths</a:t>
            </a:r>
            <a:endParaRPr lang="en-US" dirty="0"/>
          </a:p>
        </p:txBody>
      </p:sp>
      <p:pic>
        <p:nvPicPr>
          <p:cNvPr id="6" name="Picture 5" descr="DSC_126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27085" r="33998" b="25625"/>
          <a:stretch/>
        </p:blipFill>
        <p:spPr>
          <a:xfrm>
            <a:off x="348764" y="3148291"/>
            <a:ext cx="4340104" cy="2309818"/>
          </a:xfrm>
          <a:prstGeom prst="rect">
            <a:avLst/>
          </a:prstGeom>
        </p:spPr>
      </p:pic>
      <p:pic>
        <p:nvPicPr>
          <p:cNvPr id="7" name="Picture 6" descr="Skull Graph 2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3483" r="4003" b="8574"/>
          <a:stretch/>
        </p:blipFill>
        <p:spPr>
          <a:xfrm>
            <a:off x="4893976" y="3148291"/>
            <a:ext cx="3858768" cy="2331720"/>
          </a:xfrm>
          <a:prstGeom prst="rect">
            <a:avLst/>
          </a:prstGeom>
        </p:spPr>
      </p:pic>
      <p:pic>
        <p:nvPicPr>
          <p:cNvPr id="8" name="Picture 7" descr="ua_stack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4" y="313573"/>
            <a:ext cx="865510" cy="810292"/>
          </a:xfrm>
          <a:prstGeom prst="rect">
            <a:avLst/>
          </a:prstGeom>
        </p:spPr>
      </p:pic>
      <p:pic>
        <p:nvPicPr>
          <p:cNvPr id="9" name="Picture 8" descr="azsgc_white_l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4" y="167108"/>
            <a:ext cx="781150" cy="11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3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76 Picture 2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8513" r="6044" b="36071"/>
          <a:stretch/>
        </p:blipFill>
        <p:spPr>
          <a:xfrm>
            <a:off x="2440197" y="2892732"/>
            <a:ext cx="6455664" cy="3493008"/>
          </a:xfrm>
          <a:prstGeom prst="rect">
            <a:avLst/>
          </a:prstGeom>
        </p:spPr>
      </p:pic>
      <p:pic>
        <p:nvPicPr>
          <p:cNvPr id="2" name="Content Placeholder 3" descr="DSC_0076 Picture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6662" r="10259" b="11868"/>
          <a:stretch/>
        </p:blipFill>
        <p:spPr>
          <a:xfrm>
            <a:off x="2922408" y="108121"/>
            <a:ext cx="4941897" cy="3108960"/>
          </a:xfrm>
          <a:prstGeom prst="rect">
            <a:avLst/>
          </a:prstGeom>
        </p:spPr>
      </p:pic>
      <p:pic>
        <p:nvPicPr>
          <p:cNvPr id="4" name="Picture 3" descr="ua_stack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4" y="313573"/>
            <a:ext cx="865510" cy="810292"/>
          </a:xfrm>
          <a:prstGeom prst="rect">
            <a:avLst/>
          </a:prstGeom>
        </p:spPr>
      </p:pic>
      <p:pic>
        <p:nvPicPr>
          <p:cNvPr id="5" name="Picture 4" descr="azsgc_white_l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4" y="167108"/>
            <a:ext cx="781150" cy="1109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359" y="2138501"/>
            <a:ext cx="2344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Results: </a:t>
            </a:r>
          </a:p>
          <a:p>
            <a:pPr algn="ctr"/>
            <a:r>
              <a:rPr lang="en-US" sz="3200" dirty="0" smtClean="0"/>
              <a:t>3D Eye Renderings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269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11295</TotalTime>
  <Words>477</Words>
  <Application>Microsoft Macintosh PowerPoint</Application>
  <PresentationFormat>On-screen Show (4:3)</PresentationFormat>
  <Paragraphs>70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Wavelength-Variable Three-Dimensional Rainbow Camera for Non-invasive Ophthalmic Measurements </vt:lpstr>
      <vt:lpstr>Refractive Surgery History</vt:lpstr>
      <vt:lpstr>Surgical Techniques</vt:lpstr>
      <vt:lpstr>Problems With Laser Surgery</vt:lpstr>
      <vt:lpstr>Project Objective</vt:lpstr>
      <vt:lpstr>Rainbow Camera Mapping  Technique</vt:lpstr>
      <vt:lpstr>Rainbow Camera Mapping  Technique</vt:lpstr>
      <vt:lpstr>Rainbow Camera Mapping  Technique</vt:lpstr>
      <vt:lpstr>PowerPoint Presentation</vt:lpstr>
      <vt:lpstr>3D Geometric Mapping</vt:lpstr>
      <vt:lpstr>Detection of Abnormalities</vt:lpstr>
      <vt:lpstr>Interpretations of Results and  Significance</vt:lpstr>
      <vt:lpstr>Acknowledgements</vt:lpstr>
      <vt:lpstr>PowerPoint Presentation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Fabian Wildenstein</dc:creator>
  <cp:lastModifiedBy>Fabian Wildenstein</cp:lastModifiedBy>
  <cp:revision>74</cp:revision>
  <dcterms:created xsi:type="dcterms:W3CDTF">2016-03-30T00:43:21Z</dcterms:created>
  <dcterms:modified xsi:type="dcterms:W3CDTF">2016-04-06T22:06:41Z</dcterms:modified>
</cp:coreProperties>
</file>